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9" autoAdjust="0"/>
    <p:restoredTop sz="94660"/>
  </p:normalViewPr>
  <p:slideViewPr>
    <p:cSldViewPr>
      <p:cViewPr varScale="1">
        <p:scale>
          <a:sx n="56" d="100"/>
          <a:sy n="56" d="100"/>
        </p:scale>
        <p:origin x="27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그룹 40">
            <a:extLst>
              <a:ext uri="{FF2B5EF4-FFF2-40B4-BE49-F238E27FC236}">
                <a16:creationId xmlns:a16="http://schemas.microsoft.com/office/drawing/2014/main" id="{C2FCC33B-1699-4EBA-AAE8-EED0DC55C13C}"/>
              </a:ext>
            </a:extLst>
          </p:cNvPr>
          <p:cNvGrpSpPr/>
          <p:nvPr/>
        </p:nvGrpSpPr>
        <p:grpSpPr>
          <a:xfrm>
            <a:off x="0" y="-108004"/>
            <a:ext cx="5471998" cy="8100003"/>
            <a:chOff x="0" y="-108004"/>
            <a:chExt cx="5471998" cy="8100003"/>
          </a:xfrm>
        </p:grpSpPr>
        <p:sp>
          <p:nvSpPr>
            <p:cNvPr id="35" name="object 35"/>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21" name="object 21"/>
            <p:cNvSpPr/>
            <p:nvPr/>
          </p:nvSpPr>
          <p:spPr>
            <a:xfrm>
              <a:off x="590899" y="2187308"/>
              <a:ext cx="4107096" cy="3835793"/>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3" name="object 23"/>
            <p:cNvSpPr/>
            <p:nvPr/>
          </p:nvSpPr>
          <p:spPr>
            <a:xfrm>
              <a:off x="0" y="1501995"/>
              <a:ext cx="5471998" cy="6490004"/>
            </a:xfrm>
            <a:custGeom>
              <a:avLst/>
              <a:gdLst/>
              <a:ahLst/>
              <a:cxnLst/>
              <a:rect l="l" t="t" r="r" b="b"/>
              <a:pathLst>
                <a:path w="5471998" h="6490004">
                  <a:moveTo>
                    <a:pt x="5471998" y="6136855"/>
                  </a:moveTo>
                  <a:lnTo>
                    <a:pt x="212293" y="6136855"/>
                  </a:lnTo>
                  <a:lnTo>
                    <a:pt x="212293" y="0"/>
                  </a:lnTo>
                  <a:lnTo>
                    <a:pt x="0" y="0"/>
                  </a:lnTo>
                  <a:lnTo>
                    <a:pt x="0" y="6489999"/>
                  </a:lnTo>
                  <a:lnTo>
                    <a:pt x="5471998" y="6489999"/>
                  </a:lnTo>
                  <a:lnTo>
                    <a:pt x="5471998" y="6136855"/>
                  </a:lnTo>
                  <a:close/>
                </a:path>
              </a:pathLst>
            </a:custGeom>
            <a:solidFill>
              <a:srgbClr val="43C7F4"/>
            </a:solidFill>
          </p:spPr>
          <p:txBody>
            <a:bodyPr wrap="square" lIns="0" tIns="0" rIns="0" bIns="0" rtlCol="0">
              <a:noAutofit/>
            </a:bodyPr>
            <a:lstStyle/>
            <a:p>
              <a:endParaRPr/>
            </a:p>
          </p:txBody>
        </p:sp>
        <p:sp>
          <p:nvSpPr>
            <p:cNvPr id="24" name="object 24"/>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5" name="object 25"/>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6" name="object 26"/>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7" name="object 27"/>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8" name="object 28"/>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9" name="object 29"/>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0" name="object 30"/>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3" name="object 33"/>
            <p:cNvSpPr/>
            <p:nvPr/>
          </p:nvSpPr>
          <p:spPr>
            <a:xfrm>
              <a:off x="3113458" y="7134658"/>
              <a:ext cx="1650009" cy="185305"/>
            </a:xfrm>
            <a:custGeom>
              <a:avLst/>
              <a:gdLst/>
              <a:ahLst/>
              <a:cxnLst/>
              <a:rect l="l" t="t" r="r" b="b"/>
              <a:pathLst>
                <a:path w="1650009" h="185305">
                  <a:moveTo>
                    <a:pt x="36004" y="0"/>
                  </a:moveTo>
                  <a:lnTo>
                    <a:pt x="2867" y="21898"/>
                  </a:lnTo>
                  <a:lnTo>
                    <a:pt x="0" y="149301"/>
                  </a:lnTo>
                  <a:lnTo>
                    <a:pt x="2816" y="163281"/>
                  </a:lnTo>
                  <a:lnTo>
                    <a:pt x="10498" y="174711"/>
                  </a:lnTo>
                  <a:lnTo>
                    <a:pt x="21898" y="182436"/>
                  </a:lnTo>
                  <a:lnTo>
                    <a:pt x="35866" y="185305"/>
                  </a:lnTo>
                  <a:lnTo>
                    <a:pt x="1614004" y="185305"/>
                  </a:lnTo>
                  <a:lnTo>
                    <a:pt x="1627990" y="182487"/>
                  </a:lnTo>
                  <a:lnTo>
                    <a:pt x="1639419" y="174802"/>
                  </a:lnTo>
                  <a:lnTo>
                    <a:pt x="1647142" y="163401"/>
                  </a:lnTo>
                  <a:lnTo>
                    <a:pt x="1650009" y="149439"/>
                  </a:lnTo>
                  <a:lnTo>
                    <a:pt x="1650009" y="36004"/>
                  </a:lnTo>
                  <a:lnTo>
                    <a:pt x="1647193" y="22018"/>
                  </a:lnTo>
                  <a:lnTo>
                    <a:pt x="1639510" y="10589"/>
                  </a:lnTo>
                  <a:lnTo>
                    <a:pt x="1628110" y="2867"/>
                  </a:lnTo>
                  <a:lnTo>
                    <a:pt x="1614143" y="0"/>
                  </a:lnTo>
                  <a:lnTo>
                    <a:pt x="36004" y="0"/>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8" name="object 18"/>
            <p:cNvSpPr txBox="1"/>
            <p:nvPr/>
          </p:nvSpPr>
          <p:spPr>
            <a:xfrm>
              <a:off x="1168100" y="263578"/>
              <a:ext cx="1873550" cy="163563"/>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La salvación y el juicio de Dios</a:t>
              </a:r>
              <a:endParaRPr lang="es-ES" sz="1000" dirty="0">
                <a:latin typeface="Malgun Gothic"/>
                <a:cs typeface="Malgun Gothic"/>
              </a:endParaRPr>
            </a:p>
          </p:txBody>
        </p:sp>
        <p:sp>
          <p:nvSpPr>
            <p:cNvPr id="17" name="object 17"/>
            <p:cNvSpPr txBox="1"/>
            <p:nvPr/>
          </p:nvSpPr>
          <p:spPr>
            <a:xfrm>
              <a:off x="1142700" y="560717"/>
              <a:ext cx="4027300" cy="690369"/>
            </a:xfrm>
            <a:prstGeom prst="rect">
              <a:avLst/>
            </a:prstGeom>
          </p:spPr>
          <p:txBody>
            <a:bodyPr wrap="square" lIns="0" tIns="15843" rIns="0" bIns="0" rtlCol="0">
              <a:noAutofit/>
            </a:bodyPr>
            <a:lstStyle/>
            <a:p>
              <a:pPr marL="12700">
                <a:lnSpc>
                  <a:spcPts val="2495"/>
                </a:lnSpc>
              </a:pPr>
              <a:r>
                <a:rPr lang="es-ES" dirty="0">
                  <a:latin typeface="Times New Roman" panose="02020603050405020304" pitchFamily="18" charset="0"/>
                  <a:cs typeface="Times New Roman" panose="02020603050405020304" pitchFamily="18" charset="0"/>
                </a:rPr>
                <a:t>El día en que se acaba la paciencia de Dios</a:t>
              </a:r>
              <a:endParaRPr dirty="0">
                <a:latin typeface="Times New Roman" panose="02020603050405020304" pitchFamily="18" charset="0"/>
                <a:cs typeface="Times New Roman" panose="02020603050405020304" pitchFamily="18" charset="0"/>
              </a:endParaRPr>
            </a:p>
            <a:p>
              <a:pPr marL="25400" marR="46100">
                <a:lnSpc>
                  <a:spcPct val="143312"/>
                </a:lnSpc>
                <a:spcBef>
                  <a:spcPts val="125"/>
                </a:spcBef>
              </a:pPr>
              <a:r>
                <a:rPr lang="es-ES" sz="900" dirty="0">
                  <a:latin typeface="Malgun Gothic"/>
                  <a:cs typeface="Malgun Gothic"/>
                </a:rPr>
                <a:t>Gn</a:t>
              </a:r>
              <a:r>
                <a:rPr sz="900" dirty="0">
                  <a:latin typeface="Malgun Gothic"/>
                  <a:cs typeface="Malgun Gothic"/>
                </a:rPr>
                <a:t> 6~9, </a:t>
              </a:r>
              <a:r>
                <a:rPr lang="es-ES" sz="900" dirty="0">
                  <a:latin typeface="Malgun Gothic"/>
                  <a:cs typeface="Malgun Gothic"/>
                </a:rPr>
                <a:t>Mt</a:t>
              </a:r>
              <a:r>
                <a:rPr sz="900" dirty="0">
                  <a:latin typeface="Malgun Gothic"/>
                  <a:cs typeface="Malgun Gothic"/>
                </a:rPr>
                <a:t> 24:37~39</a:t>
              </a:r>
            </a:p>
            <a:p>
              <a:pPr marL="25400" marR="46100">
                <a:lnSpc>
                  <a:spcPts val="1080"/>
                </a:lnSpc>
                <a:spcBef>
                  <a:spcPts val="54"/>
                </a:spcBef>
              </a:pPr>
              <a:r>
                <a:rPr lang="es-ES" sz="900" dirty="0">
                  <a:latin typeface="Malgun Gothic"/>
                  <a:cs typeface="Malgun Gothic"/>
                </a:rPr>
                <a:t>Himnario 189</a:t>
              </a:r>
              <a:r>
                <a:rPr sz="900" dirty="0">
                  <a:latin typeface="Malgun Gothic"/>
                  <a:cs typeface="Malgun Gothic"/>
                </a:rPr>
                <a:t> (</a:t>
              </a:r>
              <a:r>
                <a:rPr lang="es-ES" sz="900" dirty="0">
                  <a:latin typeface="Malgun Gothic"/>
                  <a:cs typeface="Malgun Gothic"/>
                </a:rPr>
                <a:t>Cuán tiernamente Jesús</a:t>
              </a:r>
              <a:r>
                <a:rPr sz="900" dirty="0">
                  <a:latin typeface="Malgun Gothic"/>
                  <a:cs typeface="Malgun Gothic"/>
                </a:rPr>
                <a:t>)</a:t>
              </a:r>
            </a:p>
          </p:txBody>
        </p:sp>
        <p:sp>
          <p:nvSpPr>
            <p:cNvPr id="15" name="object 15"/>
            <p:cNvSpPr txBox="1"/>
            <p:nvPr/>
          </p:nvSpPr>
          <p:spPr>
            <a:xfrm>
              <a:off x="1286159" y="1638300"/>
              <a:ext cx="3469487" cy="139700"/>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Saber que Dios es paciente con el pecado, pero no para siempre.</a:t>
              </a:r>
            </a:p>
          </p:txBody>
        </p:sp>
        <p:sp>
          <p:nvSpPr>
            <p:cNvPr id="12" name="object 12"/>
            <p:cNvSpPr txBox="1"/>
            <p:nvPr/>
          </p:nvSpPr>
          <p:spPr>
            <a:xfrm>
              <a:off x="1286159" y="1955800"/>
              <a:ext cx="3469487" cy="139700"/>
            </a:xfrm>
            <a:prstGeom prst="rect">
              <a:avLst/>
            </a:prstGeom>
          </p:spPr>
          <p:txBody>
            <a:bodyPr wrap="square" lIns="0" tIns="6635" rIns="0" bIns="0" rtlCol="0">
              <a:noAutofit/>
            </a:bodyPr>
            <a:lstStyle/>
            <a:p>
              <a:pPr marL="12700" algn="just"/>
              <a:r>
                <a:rPr sz="900" dirty="0">
                  <a:latin typeface="Malgun Gothic"/>
                  <a:cs typeface="Malgun Gothic"/>
                </a:rPr>
                <a:t>2. </a:t>
              </a:r>
              <a:r>
                <a:rPr lang="es-ES" sz="900" dirty="0">
                  <a:latin typeface="Malgun Gothic"/>
                  <a:cs typeface="Malgun Gothic"/>
                </a:rPr>
                <a:t>Decidir a vivir una vida distinguida del mundo sabiendo que ahora es la última época.</a:t>
              </a:r>
            </a:p>
          </p:txBody>
        </p:sp>
        <p:sp>
          <p:nvSpPr>
            <p:cNvPr id="5" name="object 5"/>
            <p:cNvSpPr txBox="1"/>
            <p:nvPr/>
          </p:nvSpPr>
          <p:spPr>
            <a:xfrm>
              <a:off x="1756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78</a:t>
              </a:r>
              <a:endParaRPr sz="1000">
                <a:latin typeface="Times New Roman"/>
                <a:cs typeface="Times New Roman"/>
              </a:endParaRPr>
            </a:p>
          </p:txBody>
        </p:sp>
        <p:sp>
          <p:nvSpPr>
            <p:cNvPr id="4" name="object 4"/>
            <p:cNvSpPr txBox="1"/>
            <p:nvPr/>
          </p:nvSpPr>
          <p:spPr>
            <a:xfrm>
              <a:off x="261162" y="282702"/>
              <a:ext cx="722737" cy="163563"/>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983900" y="282702"/>
              <a:ext cx="87598" cy="971994"/>
            </a:xfrm>
            <a:prstGeom prst="rect">
              <a:avLst/>
            </a:prstGeom>
          </p:spPr>
          <p:txBody>
            <a:bodyPr wrap="square" lIns="0" tIns="0" rIns="0" bIns="0" rtlCol="0">
              <a:noAutofit/>
            </a:bodyPr>
            <a:lstStyle/>
            <a:p>
              <a:pPr marL="25400">
                <a:lnSpc>
                  <a:spcPts val="1000"/>
                </a:lnSpc>
              </a:pPr>
              <a:endParaRPr sz="1000"/>
            </a:p>
          </p:txBody>
        </p:sp>
        <p:sp>
          <p:nvSpPr>
            <p:cNvPr id="36" name="object 2">
              <a:extLst>
                <a:ext uri="{FF2B5EF4-FFF2-40B4-BE49-F238E27FC236}">
                  <a16:creationId xmlns:a16="http://schemas.microsoft.com/office/drawing/2014/main" id="{A5485A7F-7938-41C1-A69D-09BECFFAE2E9}"/>
                </a:ext>
              </a:extLst>
            </p:cNvPr>
            <p:cNvSpPr txBox="1"/>
            <p:nvPr/>
          </p:nvSpPr>
          <p:spPr>
            <a:xfrm>
              <a:off x="216102" y="446265"/>
              <a:ext cx="768148" cy="664464"/>
            </a:xfrm>
            <a:prstGeom prst="rect">
              <a:avLst/>
            </a:prstGeom>
          </p:spPr>
          <p:txBody>
            <a:bodyPr wrap="square" lIns="0" tIns="33210" rIns="0" bIns="0" rtlCol="0">
              <a:noAutofit/>
            </a:bodyPr>
            <a:lstStyle/>
            <a:p>
              <a:pPr>
                <a:lnSpc>
                  <a:spcPts val="5230"/>
                </a:lnSpc>
              </a:pPr>
              <a:r>
                <a:rPr sz="6600" b="1" spc="-314" dirty="0">
                  <a:latin typeface="Times New Roman"/>
                  <a:cs typeface="Times New Roman"/>
                </a:rPr>
                <a:t>22</a:t>
              </a:r>
              <a:endParaRPr sz="6600" dirty="0">
                <a:latin typeface="Times New Roman"/>
                <a:cs typeface="Times New Roman"/>
              </a:endParaRPr>
            </a:p>
          </p:txBody>
        </p:sp>
        <p:sp>
          <p:nvSpPr>
            <p:cNvPr id="37" name="object 16">
              <a:extLst>
                <a:ext uri="{FF2B5EF4-FFF2-40B4-BE49-F238E27FC236}">
                  <a16:creationId xmlns:a16="http://schemas.microsoft.com/office/drawing/2014/main" id="{B863EE52-7E7B-436A-9831-28E184E61BAE}"/>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8" name="object 11">
              <a:extLst>
                <a:ext uri="{FF2B5EF4-FFF2-40B4-BE49-F238E27FC236}">
                  <a16:creationId xmlns:a16="http://schemas.microsoft.com/office/drawing/2014/main" id="{2B8D8057-61C3-4AD9-993E-DCCEF45B6685}"/>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40" name="그림 39">
              <a:extLst>
                <a:ext uri="{FF2B5EF4-FFF2-40B4-BE49-F238E27FC236}">
                  <a16:creationId xmlns:a16="http://schemas.microsoft.com/office/drawing/2014/main" id="{BC4C97D5-B32D-4EBD-9075-B7ED44933080}"/>
                </a:ext>
              </a:extLst>
            </p:cNvPr>
            <p:cNvPicPr>
              <a:picLocks noChangeAspect="1"/>
            </p:cNvPicPr>
            <p:nvPr/>
          </p:nvPicPr>
          <p:blipFill>
            <a:blip r:embed="rId3"/>
            <a:stretch>
              <a:fillRect/>
            </a:stretch>
          </p:blipFill>
          <p:spPr>
            <a:xfrm>
              <a:off x="374649" y="6073901"/>
              <a:ext cx="4628771" cy="141224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그룹 33">
            <a:extLst>
              <a:ext uri="{FF2B5EF4-FFF2-40B4-BE49-F238E27FC236}">
                <a16:creationId xmlns:a16="http://schemas.microsoft.com/office/drawing/2014/main" id="{9AC6435A-5D8F-4C11-BA87-64C0463B88F3}"/>
              </a:ext>
            </a:extLst>
          </p:cNvPr>
          <p:cNvGrpSpPr/>
          <p:nvPr/>
        </p:nvGrpSpPr>
        <p:grpSpPr>
          <a:xfrm>
            <a:off x="-3" y="-108004"/>
            <a:ext cx="5471998" cy="8100003"/>
            <a:chOff x="-3" y="-108004"/>
            <a:chExt cx="5471998" cy="8100003"/>
          </a:xfrm>
        </p:grpSpPr>
        <p:sp>
          <p:nvSpPr>
            <p:cNvPr id="23" name="object 23"/>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24" name="object 24"/>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25" name="object 25"/>
            <p:cNvSpPr/>
            <p:nvPr/>
          </p:nvSpPr>
          <p:spPr>
            <a:xfrm>
              <a:off x="1327" y="7638859"/>
              <a:ext cx="0" cy="353136"/>
            </a:xfrm>
            <a:custGeom>
              <a:avLst/>
              <a:gdLst/>
              <a:ahLst/>
              <a:cxnLst/>
              <a:rect l="l" t="t" r="r" b="b"/>
              <a:pathLst>
                <a:path h="353136">
                  <a:moveTo>
                    <a:pt x="0" y="0"/>
                  </a:moveTo>
                  <a:lnTo>
                    <a:pt x="0" y="353136"/>
                  </a:lnTo>
                </a:path>
              </a:pathLst>
            </a:custGeom>
            <a:ln w="3924">
              <a:solidFill>
                <a:srgbClr val="43C7F4"/>
              </a:solidFill>
            </a:ln>
          </p:spPr>
          <p:txBody>
            <a:bodyPr wrap="square" lIns="0" tIns="0" rIns="0" bIns="0" rtlCol="0">
              <a:noAutofit/>
            </a:bodyPr>
            <a:lstStyle/>
            <a:p>
              <a:endParaRPr/>
            </a:p>
          </p:txBody>
        </p:sp>
        <p:sp>
          <p:nvSpPr>
            <p:cNvPr id="26" name="object 26"/>
            <p:cNvSpPr/>
            <p:nvPr/>
          </p:nvSpPr>
          <p:spPr>
            <a:xfrm>
              <a:off x="540000" y="55352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7" name="object 27"/>
            <p:cNvSpPr/>
            <p:nvPr/>
          </p:nvSpPr>
          <p:spPr>
            <a:xfrm>
              <a:off x="540000" y="64009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8" name="object 28"/>
            <p:cNvSpPr/>
            <p:nvPr/>
          </p:nvSpPr>
          <p:spPr>
            <a:xfrm>
              <a:off x="540000" y="7266632"/>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9" name="object 29"/>
            <p:cNvSpPr/>
            <p:nvPr/>
          </p:nvSpPr>
          <p:spPr>
            <a:xfrm>
              <a:off x="540000" y="58255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0" name="object 30"/>
            <p:cNvSpPr/>
            <p:nvPr/>
          </p:nvSpPr>
          <p:spPr>
            <a:xfrm>
              <a:off x="540000" y="66912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1" name="object 31"/>
            <p:cNvSpPr/>
            <p:nvPr/>
          </p:nvSpPr>
          <p:spPr>
            <a:xfrm>
              <a:off x="540000" y="61158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2" name="object 32"/>
            <p:cNvSpPr/>
            <p:nvPr/>
          </p:nvSpPr>
          <p:spPr>
            <a:xfrm>
              <a:off x="540000" y="69815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6" name="object 16"/>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7" name="object 17"/>
            <p:cNvSpPr/>
            <p:nvPr/>
          </p:nvSpPr>
          <p:spPr>
            <a:xfrm>
              <a:off x="5495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8" name="object 18"/>
            <p:cNvSpPr/>
            <p:nvPr/>
          </p:nvSpPr>
          <p:spPr>
            <a:xfrm>
              <a:off x="912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9" name="object 19"/>
            <p:cNvSpPr/>
            <p:nvPr/>
          </p:nvSpPr>
          <p:spPr>
            <a:xfrm>
              <a:off x="12167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0" name="object 20"/>
            <p:cNvSpPr/>
            <p:nvPr/>
          </p:nvSpPr>
          <p:spPr>
            <a:xfrm>
              <a:off x="1222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1" name="object 21"/>
            <p:cNvSpPr/>
            <p:nvPr/>
          </p:nvSpPr>
          <p:spPr>
            <a:xfrm>
              <a:off x="569081"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78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3" name="object 13"/>
            <p:cNvSpPr txBox="1"/>
            <p:nvPr/>
          </p:nvSpPr>
          <p:spPr>
            <a:xfrm>
              <a:off x="536286" y="1262790"/>
              <a:ext cx="4515584" cy="597101"/>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Dios hizo caer el diluvio cuando el mundo estaba lleno de pecados. Incluso los piadosos descendientes de Set dejaron a Dios y se casaron con los descendientes de Caín y abandonaron a Dios. Dios advirtió al mundo del juicio del diluvio por estos pecados.</a:t>
              </a:r>
            </a:p>
          </p:txBody>
        </p:sp>
        <p:sp>
          <p:nvSpPr>
            <p:cNvPr id="12" name="object 12"/>
            <p:cNvSpPr txBox="1"/>
            <p:nvPr/>
          </p:nvSpPr>
          <p:spPr>
            <a:xfrm>
              <a:off x="536286" y="2019300"/>
              <a:ext cx="4516235" cy="1825577"/>
            </a:xfrm>
            <a:prstGeom prst="rect">
              <a:avLst/>
            </a:prstGeom>
          </p:spPr>
          <p:txBody>
            <a:bodyPr wrap="square" lIns="0" tIns="6604" rIns="0" bIns="0" rtlCol="0">
              <a:noAutofit/>
            </a:bodyPr>
            <a:lstStyle/>
            <a:p>
              <a:pPr marR="662" indent="120650" algn="just">
                <a:lnSpc>
                  <a:spcPts val="1200"/>
                </a:lnSpc>
              </a:pPr>
              <a:r>
                <a:rPr lang="es-ES" sz="900" dirty="0">
                  <a:latin typeface="Malgun Gothic"/>
                  <a:cs typeface="Malgun Gothic"/>
                </a:rPr>
                <a:t>Dios ya había advertido al mundo, del juicio, a través de Enoc; y confirmó a través de la ascensión de Enoc que la advertencia era claramente de Dios. También advirtió a las personas del mundo a través de la longevidad inigualable de su hijo Matusalén (que significa ‘si él muere, vendrá’). También se incluyó en este período el período de la paciencia de Dios de 120 años, durante el cual Noé predicó la justicia y predijo el juicio al construir un arca. Los animales que entraron al arca por sí mismos durante días antes del diluvio fueron la última oportunidad para dar a las personas de esa época la ocasión de arrepentirse. Sin embargo, las personas aún ignoraban deliberadamente la gracia y las advertencias de Dios. Finalmente, llegó el día en que terminó la paciencia de Dios. En lugar de la misericordia de Dios, la santidad de Dios se reveló a través del juicio. En ese día temible, los pecadores entraron en pánico y se arrepintieron, pero la oportunidad nunca se volvió a dar. Finalmente, el diluvio desarraigó a todos los seres vivos que respiraron por la nariz en la tierra.</a:t>
              </a:r>
              <a:endParaRPr sz="900" dirty="0">
                <a:latin typeface="Malgun Gothic"/>
                <a:cs typeface="Malgun Gothic"/>
              </a:endParaRPr>
            </a:p>
          </p:txBody>
        </p:sp>
        <p:sp>
          <p:nvSpPr>
            <p:cNvPr id="11" name="object 11"/>
            <p:cNvSpPr txBox="1"/>
            <p:nvPr/>
          </p:nvSpPr>
          <p:spPr>
            <a:xfrm>
              <a:off x="536286" y="4190899"/>
              <a:ext cx="4515561" cy="495401"/>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Incluso en nuestra época, Dios está advirtiendo la segunda venida del Señor y el juicio del fuego. Entonces, ¿cuáles son las señales que advierten que este juicio realmente sucederá? ¿Y qué tipo de vida deberíamos vivir?</a:t>
              </a:r>
            </a:p>
          </p:txBody>
        </p:sp>
        <p:sp>
          <p:nvSpPr>
            <p:cNvPr id="10" name="object 10"/>
            <p:cNvSpPr txBox="1"/>
            <p:nvPr/>
          </p:nvSpPr>
          <p:spPr>
            <a:xfrm>
              <a:off x="570500" y="5083079"/>
              <a:ext cx="1480550"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9" name="object 9"/>
            <p:cNvSpPr txBox="1"/>
            <p:nvPr/>
          </p:nvSpPr>
          <p:spPr>
            <a:xfrm>
              <a:off x="50944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79</a:t>
              </a:r>
              <a:endParaRPr sz="1000">
                <a:latin typeface="Times New Roman"/>
                <a:cs typeface="Times New Roman"/>
              </a:endParaRPr>
            </a:p>
          </p:txBody>
        </p:sp>
        <p:sp>
          <p:nvSpPr>
            <p:cNvPr id="8" name="object 8"/>
            <p:cNvSpPr txBox="1"/>
            <p:nvPr/>
          </p:nvSpPr>
          <p:spPr>
            <a:xfrm>
              <a:off x="540000" y="5395558"/>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685858"/>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5976157"/>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261258"/>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551557"/>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8418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126932"/>
              <a:ext cx="4463999" cy="152400"/>
            </a:xfrm>
            <a:prstGeom prst="rect">
              <a:avLst/>
            </a:prstGeom>
          </p:spPr>
          <p:txBody>
            <a:bodyPr wrap="square" lIns="0" tIns="0" rIns="0" bIns="0" rtlCol="0">
              <a:noAutofit/>
            </a:bodyPr>
            <a:lstStyle/>
            <a:p>
              <a:pPr marL="25400">
                <a:lnSpc>
                  <a:spcPts val="1000"/>
                </a:lnSpc>
              </a:pPr>
              <a:endParaRPr sz="1000"/>
            </a:p>
          </p:txBody>
        </p:sp>
        <p:sp>
          <p:nvSpPr>
            <p:cNvPr id="33" name="object 11">
              <a:extLst>
                <a:ext uri="{FF2B5EF4-FFF2-40B4-BE49-F238E27FC236}">
                  <a16:creationId xmlns:a16="http://schemas.microsoft.com/office/drawing/2014/main" id="{F0D7DFFF-933B-4D51-8450-ECEA1AFD3A0A}"/>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그룹 52">
            <a:extLst>
              <a:ext uri="{FF2B5EF4-FFF2-40B4-BE49-F238E27FC236}">
                <a16:creationId xmlns:a16="http://schemas.microsoft.com/office/drawing/2014/main" id="{1A2EB98B-3525-404C-B7BE-55FDD4E49486}"/>
              </a:ext>
            </a:extLst>
          </p:cNvPr>
          <p:cNvGrpSpPr/>
          <p:nvPr/>
        </p:nvGrpSpPr>
        <p:grpSpPr>
          <a:xfrm>
            <a:off x="175700" y="467055"/>
            <a:ext cx="4857950" cy="7279544"/>
            <a:chOff x="175700" y="467055"/>
            <a:chExt cx="4857950" cy="7279544"/>
          </a:xfrm>
        </p:grpSpPr>
        <p:sp>
          <p:nvSpPr>
            <p:cNvPr id="45" name="object 45"/>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46" name="object 46"/>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47" name="object 47"/>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48" name="object 48"/>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49" name="object 49"/>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0" name="object 50"/>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9" name="object 39"/>
            <p:cNvSpPr/>
            <p:nvPr/>
          </p:nvSpPr>
          <p:spPr>
            <a:xfrm>
              <a:off x="465349" y="41097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40" name="object 40"/>
            <p:cNvSpPr/>
            <p:nvPr/>
          </p:nvSpPr>
          <p:spPr>
            <a:xfrm>
              <a:off x="828531" y="41812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41" name="object 41"/>
            <p:cNvSpPr/>
            <p:nvPr/>
          </p:nvSpPr>
          <p:spPr>
            <a:xfrm>
              <a:off x="1132594" y="41504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42" name="object 42"/>
            <p:cNvSpPr/>
            <p:nvPr/>
          </p:nvSpPr>
          <p:spPr>
            <a:xfrm>
              <a:off x="1138284" y="41603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43" name="object 43"/>
            <p:cNvSpPr/>
            <p:nvPr/>
          </p:nvSpPr>
          <p:spPr>
            <a:xfrm>
              <a:off x="484882" y="41403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44" name="object 44"/>
            <p:cNvSpPr/>
            <p:nvPr/>
          </p:nvSpPr>
          <p:spPr>
            <a:xfrm>
              <a:off x="494648" y="45483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7" name="object 37"/>
            <p:cNvSpPr/>
            <p:nvPr/>
          </p:nvSpPr>
          <p:spPr>
            <a:xfrm>
              <a:off x="449995" y="4821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8" name="object 38"/>
            <p:cNvSpPr/>
            <p:nvPr/>
          </p:nvSpPr>
          <p:spPr>
            <a:xfrm>
              <a:off x="487536" y="48593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446394" y="2615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6" name="object 36"/>
            <p:cNvSpPr/>
            <p:nvPr/>
          </p:nvSpPr>
          <p:spPr>
            <a:xfrm>
              <a:off x="483936" y="26527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446394" y="3097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4" name="object 34"/>
            <p:cNvSpPr/>
            <p:nvPr/>
          </p:nvSpPr>
          <p:spPr>
            <a:xfrm>
              <a:off x="483936" y="31353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369253" y="1055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18" name="object 18"/>
            <p:cNvSpPr/>
            <p:nvPr/>
          </p:nvSpPr>
          <p:spPr>
            <a:xfrm>
              <a:off x="366350" y="1247597"/>
              <a:ext cx="0" cy="1011732"/>
            </a:xfrm>
            <a:custGeom>
              <a:avLst/>
              <a:gdLst/>
              <a:ahLst/>
              <a:cxnLst/>
              <a:rect l="l" t="t" r="r" b="b"/>
              <a:pathLst>
                <a:path h="1011732">
                  <a:moveTo>
                    <a:pt x="0" y="0"/>
                  </a:moveTo>
                  <a:lnTo>
                    <a:pt x="0" y="1011732"/>
                  </a:lnTo>
                </a:path>
              </a:pathLst>
            </a:custGeom>
            <a:ln w="12700">
              <a:solidFill>
                <a:srgbClr val="00C0F3"/>
              </a:solidFill>
              <a:prstDash val="dash"/>
            </a:ln>
          </p:spPr>
          <p:txBody>
            <a:bodyPr wrap="square" lIns="0" tIns="0" rIns="0" bIns="0" rtlCol="0">
              <a:noAutofit/>
            </a:bodyPr>
            <a:lstStyle/>
            <a:p>
              <a:endParaRPr/>
            </a:p>
          </p:txBody>
        </p:sp>
        <p:sp>
          <p:nvSpPr>
            <p:cNvPr id="19" name="object 19"/>
            <p:cNvSpPr/>
            <p:nvPr/>
          </p:nvSpPr>
          <p:spPr>
            <a:xfrm>
              <a:off x="366346" y="1184648"/>
              <a:ext cx="1066" cy="37287"/>
            </a:xfrm>
            <a:custGeom>
              <a:avLst/>
              <a:gdLst/>
              <a:ahLst/>
              <a:cxnLst/>
              <a:rect l="l" t="t" r="r" b="b"/>
              <a:pathLst>
                <a:path w="1066" h="37287">
                  <a:moveTo>
                    <a:pt x="1066" y="0"/>
                  </a:moveTo>
                  <a:lnTo>
                    <a:pt x="368" y="5930"/>
                  </a:lnTo>
                  <a:lnTo>
                    <a:pt x="0" y="11976"/>
                  </a:lnTo>
                  <a:lnTo>
                    <a:pt x="0" y="18097"/>
                  </a:lnTo>
                  <a:lnTo>
                    <a:pt x="0" y="37287"/>
                  </a:lnTo>
                </a:path>
              </a:pathLst>
            </a:custGeom>
            <a:ln w="12700">
              <a:solidFill>
                <a:srgbClr val="00C0F3"/>
              </a:solidFill>
            </a:ln>
          </p:spPr>
          <p:txBody>
            <a:bodyPr wrap="square" lIns="0" tIns="0" rIns="0" bIns="0" rtlCol="0">
              <a:noAutofit/>
            </a:bodyPr>
            <a:lstStyle/>
            <a:p>
              <a:endParaRPr/>
            </a:p>
          </p:txBody>
        </p:sp>
        <p:sp>
          <p:nvSpPr>
            <p:cNvPr id="20" name="object 20"/>
            <p:cNvSpPr/>
            <p:nvPr/>
          </p:nvSpPr>
          <p:spPr>
            <a:xfrm>
              <a:off x="371985" y="23325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21" name="object 21"/>
            <p:cNvSpPr/>
            <p:nvPr/>
          </p:nvSpPr>
          <p:spPr>
            <a:xfrm>
              <a:off x="366346" y="2272162"/>
              <a:ext cx="1066" cy="37287"/>
            </a:xfrm>
            <a:custGeom>
              <a:avLst/>
              <a:gdLst/>
              <a:ahLst/>
              <a:cxnLst/>
              <a:rect l="l" t="t" r="r" b="b"/>
              <a:pathLst>
                <a:path w="1066" h="37287">
                  <a:moveTo>
                    <a:pt x="0" y="0"/>
                  </a:moveTo>
                  <a:lnTo>
                    <a:pt x="0" y="19189"/>
                  </a:lnTo>
                  <a:lnTo>
                    <a:pt x="0" y="25311"/>
                  </a:lnTo>
                  <a:lnTo>
                    <a:pt x="368" y="31343"/>
                  </a:lnTo>
                  <a:lnTo>
                    <a:pt x="1066" y="37287"/>
                  </a:lnTo>
                </a:path>
              </a:pathLst>
            </a:custGeom>
            <a:ln w="12700">
              <a:solidFill>
                <a:srgbClr val="00C0F3"/>
              </a:solidFill>
            </a:ln>
          </p:spPr>
          <p:txBody>
            <a:bodyPr wrap="square" lIns="0" tIns="0" rIns="0" bIns="0" rtlCol="0">
              <a:noAutofit/>
            </a:bodyPr>
            <a:lstStyle/>
            <a:p>
              <a:endParaRPr/>
            </a:p>
          </p:txBody>
        </p:sp>
        <p:sp>
          <p:nvSpPr>
            <p:cNvPr id="22" name="object 22"/>
            <p:cNvSpPr/>
            <p:nvPr/>
          </p:nvSpPr>
          <p:spPr>
            <a:xfrm>
              <a:off x="562993" y="24437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23" name="object 23"/>
            <p:cNvSpPr/>
            <p:nvPr/>
          </p:nvSpPr>
          <p:spPr>
            <a:xfrm>
              <a:off x="500649" y="24426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24" name="object 24"/>
            <p:cNvSpPr/>
            <p:nvPr/>
          </p:nvSpPr>
          <p:spPr>
            <a:xfrm>
              <a:off x="4922453" y="23210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25" name="object 25"/>
            <p:cNvSpPr/>
            <p:nvPr/>
          </p:nvSpPr>
          <p:spPr>
            <a:xfrm>
              <a:off x="4862273" y="24426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26" name="object 26"/>
            <p:cNvSpPr/>
            <p:nvPr/>
          </p:nvSpPr>
          <p:spPr>
            <a:xfrm>
              <a:off x="5033650" y="1234761"/>
              <a:ext cx="0" cy="1011732"/>
            </a:xfrm>
            <a:custGeom>
              <a:avLst/>
              <a:gdLst/>
              <a:ahLst/>
              <a:cxnLst/>
              <a:rect l="l" t="t" r="r" b="b"/>
              <a:pathLst>
                <a:path h="1011732">
                  <a:moveTo>
                    <a:pt x="0" y="1011732"/>
                  </a:moveTo>
                  <a:lnTo>
                    <a:pt x="0" y="0"/>
                  </a:lnTo>
                </a:path>
              </a:pathLst>
            </a:custGeom>
            <a:ln w="12700">
              <a:solidFill>
                <a:srgbClr val="00C0F3"/>
              </a:solidFill>
              <a:prstDash val="dash"/>
            </a:ln>
          </p:spPr>
          <p:txBody>
            <a:bodyPr wrap="square" lIns="0" tIns="0" rIns="0" bIns="0" rtlCol="0">
              <a:noAutofit/>
            </a:bodyPr>
            <a:lstStyle/>
            <a:p>
              <a:endParaRPr/>
            </a:p>
          </p:txBody>
        </p:sp>
        <p:sp>
          <p:nvSpPr>
            <p:cNvPr id="27" name="object 27"/>
            <p:cNvSpPr/>
            <p:nvPr/>
          </p:nvSpPr>
          <p:spPr>
            <a:xfrm>
              <a:off x="5032580" y="2272162"/>
              <a:ext cx="1066" cy="37287"/>
            </a:xfrm>
            <a:custGeom>
              <a:avLst/>
              <a:gdLst/>
              <a:ahLst/>
              <a:cxnLst/>
              <a:rect l="l" t="t" r="r" b="b"/>
              <a:pathLst>
                <a:path w="1066" h="37287">
                  <a:moveTo>
                    <a:pt x="0" y="37287"/>
                  </a:moveTo>
                  <a:lnTo>
                    <a:pt x="711" y="31343"/>
                  </a:lnTo>
                  <a:lnTo>
                    <a:pt x="1066" y="25311"/>
                  </a:lnTo>
                  <a:lnTo>
                    <a:pt x="1066" y="19189"/>
                  </a:lnTo>
                  <a:lnTo>
                    <a:pt x="1066" y="0"/>
                  </a:lnTo>
                </a:path>
              </a:pathLst>
            </a:custGeom>
            <a:ln w="12700">
              <a:solidFill>
                <a:srgbClr val="00C0F3"/>
              </a:solidFill>
            </a:ln>
          </p:spPr>
          <p:txBody>
            <a:bodyPr wrap="square" lIns="0" tIns="0" rIns="0" bIns="0" rtlCol="0">
              <a:noAutofit/>
            </a:bodyPr>
            <a:lstStyle/>
            <a:p>
              <a:endParaRPr/>
            </a:p>
          </p:txBody>
        </p:sp>
        <p:sp>
          <p:nvSpPr>
            <p:cNvPr id="28" name="object 28"/>
            <p:cNvSpPr/>
            <p:nvPr/>
          </p:nvSpPr>
          <p:spPr>
            <a:xfrm>
              <a:off x="4910984" y="1053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29" name="object 29"/>
            <p:cNvSpPr/>
            <p:nvPr/>
          </p:nvSpPr>
          <p:spPr>
            <a:xfrm>
              <a:off x="5032580" y="1184648"/>
              <a:ext cx="1066" cy="37287"/>
            </a:xfrm>
            <a:custGeom>
              <a:avLst/>
              <a:gdLst/>
              <a:ahLst/>
              <a:cxnLst/>
              <a:rect l="l" t="t" r="r" b="b"/>
              <a:pathLst>
                <a:path w="1066" h="37287">
                  <a:moveTo>
                    <a:pt x="1066" y="37287"/>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30" name="object 30"/>
            <p:cNvSpPr/>
            <p:nvPr/>
          </p:nvSpPr>
          <p:spPr>
            <a:xfrm>
              <a:off x="550363" y="1050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31" name="object 31"/>
            <p:cNvSpPr/>
            <p:nvPr/>
          </p:nvSpPr>
          <p:spPr>
            <a:xfrm>
              <a:off x="4862273" y="1050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32" name="object 32"/>
            <p:cNvSpPr/>
            <p:nvPr/>
          </p:nvSpPr>
          <p:spPr>
            <a:xfrm>
              <a:off x="500649" y="1050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14" name="object 14"/>
            <p:cNvSpPr txBox="1"/>
            <p:nvPr/>
          </p:nvSpPr>
          <p:spPr>
            <a:xfrm>
              <a:off x="488100" y="1104900"/>
              <a:ext cx="4389247" cy="457200"/>
            </a:xfrm>
            <a:prstGeom prst="rect">
              <a:avLst/>
            </a:prstGeom>
          </p:spPr>
          <p:txBody>
            <a:bodyPr wrap="square" lIns="0" tIns="7302" rIns="0" bIns="0" rtlCol="0">
              <a:noAutofit/>
            </a:bodyPr>
            <a:lstStyle/>
            <a:p>
              <a:pPr marL="12700" marR="127" algn="just"/>
              <a:r>
                <a:rPr lang="es-ES" sz="1000" dirty="0">
                  <a:latin typeface="Malgun Gothic"/>
                  <a:cs typeface="Malgun Gothic"/>
                </a:rPr>
                <a:t>Por lo cual el mundo de entonces pereció anegado en agua; pero los cielos y la tierra que existen ahora, están reservados por la misma palabra, guardados para el fuego en el día del juicio y de la perdición de los hombres impíos.</a:t>
              </a:r>
              <a:r>
                <a:rPr sz="1000" dirty="0">
                  <a:latin typeface="Malgun Gothic"/>
                  <a:cs typeface="Malgun Gothic"/>
                </a:rPr>
                <a:t> (</a:t>
              </a:r>
              <a:r>
                <a:rPr lang="es-ES" sz="1000" dirty="0">
                  <a:latin typeface="Malgun Gothic"/>
                  <a:cs typeface="Malgun Gothic"/>
                </a:rPr>
                <a:t>2P</a:t>
              </a:r>
              <a:r>
                <a:rPr sz="1000" dirty="0">
                  <a:latin typeface="Malgun Gothic"/>
                  <a:cs typeface="Malgun Gothic"/>
                </a:rPr>
                <a:t> 3:6~7)</a:t>
              </a:r>
            </a:p>
          </p:txBody>
        </p:sp>
        <p:sp>
          <p:nvSpPr>
            <p:cNvPr id="13" name="object 13"/>
            <p:cNvSpPr txBox="1"/>
            <p:nvPr/>
          </p:nvSpPr>
          <p:spPr>
            <a:xfrm>
              <a:off x="488100" y="1761916"/>
              <a:ext cx="4411244" cy="638384"/>
            </a:xfrm>
            <a:prstGeom prst="rect">
              <a:avLst/>
            </a:prstGeom>
          </p:spPr>
          <p:txBody>
            <a:bodyPr wrap="square" lIns="0" tIns="7302" rIns="0" bIns="0" rtlCol="0">
              <a:noAutofit/>
            </a:bodyPr>
            <a:lstStyle/>
            <a:p>
              <a:pPr marL="12700" algn="just"/>
              <a:r>
                <a:rPr sz="1000" dirty="0">
                  <a:latin typeface="Malgun Gothic"/>
                  <a:cs typeface="Malgun Gothic"/>
                </a:rPr>
                <a:t>by which the world that then existed perished, being flooded with water.</a:t>
              </a:r>
              <a:r>
                <a:rPr lang="es-ES" sz="1000" dirty="0">
                  <a:latin typeface="Malgun Gothic"/>
                  <a:cs typeface="Malgun Gothic"/>
                </a:rPr>
                <a:t> </a:t>
              </a:r>
              <a:r>
                <a:rPr sz="1000" dirty="0">
                  <a:latin typeface="Malgun Gothic"/>
                  <a:cs typeface="Malgun Gothic"/>
                </a:rPr>
                <a:t>But the heavens and the earth which are now preserved by the same word,</a:t>
              </a:r>
              <a:r>
                <a:rPr lang="es-ES" sz="1000" dirty="0">
                  <a:latin typeface="Malgun Gothic"/>
                  <a:cs typeface="Malgun Gothic"/>
                </a:rPr>
                <a:t> </a:t>
              </a:r>
              <a:r>
                <a:rPr sz="1000" dirty="0">
                  <a:latin typeface="Malgun Gothic"/>
                  <a:cs typeface="Malgun Gothic"/>
                </a:rPr>
                <a:t>are reserved for fire until the day of judgment and perdition of ungodly</a:t>
              </a:r>
              <a:r>
                <a:rPr lang="es-ES" sz="1000" dirty="0">
                  <a:latin typeface="Malgun Gothic"/>
                  <a:cs typeface="Malgun Gothic"/>
                </a:rPr>
                <a:t> </a:t>
              </a:r>
              <a:r>
                <a:rPr sz="1000" dirty="0">
                  <a:latin typeface="Malgun Gothic"/>
                  <a:cs typeface="Malgun Gothic"/>
                </a:rPr>
                <a:t>men.</a:t>
              </a:r>
              <a:r>
                <a:rPr lang="es-ES" sz="1000" dirty="0">
                  <a:latin typeface="Malgun Gothic"/>
                  <a:cs typeface="Malgun Gothic"/>
                </a:rPr>
                <a:t> </a:t>
              </a:r>
              <a:r>
                <a:rPr sz="1000" dirty="0">
                  <a:latin typeface="Malgun Gothic"/>
                  <a:cs typeface="Malgun Gothic"/>
                </a:rPr>
                <a:t>(2P 3:6~7)</a:t>
              </a:r>
            </a:p>
          </p:txBody>
        </p:sp>
        <p:sp>
          <p:nvSpPr>
            <p:cNvPr id="12" name="object 12"/>
            <p:cNvSpPr txBox="1"/>
            <p:nvPr/>
          </p:nvSpPr>
          <p:spPr>
            <a:xfrm>
              <a:off x="534179" y="26736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1" name="object 11"/>
            <p:cNvSpPr txBox="1"/>
            <p:nvPr/>
          </p:nvSpPr>
          <p:spPr>
            <a:xfrm>
              <a:off x="808099" y="2673463"/>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anose="020B0503020000020004" pitchFamily="34" charset="-127"/>
                  <a:ea typeface="Malgun Gothic" panose="020B0503020000020004" pitchFamily="34" charset="-127"/>
                  <a:cs typeface="Malgun Gothic"/>
                </a:rPr>
                <a:t>Subraya las palabras o frases clave en la Palabra.</a:t>
              </a:r>
            </a:p>
          </p:txBody>
        </p:sp>
        <p:sp>
          <p:nvSpPr>
            <p:cNvPr id="10" name="object 10"/>
            <p:cNvSpPr txBox="1"/>
            <p:nvPr/>
          </p:nvSpPr>
          <p:spPr>
            <a:xfrm>
              <a:off x="534179" y="31562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9" name="object 9"/>
            <p:cNvSpPr txBox="1"/>
            <p:nvPr/>
          </p:nvSpPr>
          <p:spPr>
            <a:xfrm>
              <a:off x="808099" y="3156064"/>
              <a:ext cx="2265108" cy="139700"/>
            </a:xfrm>
            <a:prstGeom prst="rect">
              <a:avLst/>
            </a:prstGeom>
          </p:spPr>
          <p:txBody>
            <a:bodyPr wrap="square" lIns="0" tIns="6635" rIns="0" bIns="0" rtlCol="0">
              <a:noAutofit/>
            </a:bodyPr>
            <a:lstStyle/>
            <a:p>
              <a:pPr marL="12700">
                <a:lnSpc>
                  <a:spcPts val="1045"/>
                </a:lnSpc>
              </a:pPr>
              <a:r>
                <a:rPr lang="es-ES" sz="900" dirty="0">
                  <a:latin typeface="Malgun Gothic"/>
                  <a:cs typeface="Malgun Gothic"/>
                </a:rPr>
                <a:t>¿Quiénes son los hombres impíos?</a:t>
              </a:r>
            </a:p>
          </p:txBody>
        </p:sp>
        <p:sp>
          <p:nvSpPr>
            <p:cNvPr id="6" name="object 6"/>
            <p:cNvSpPr txBox="1"/>
            <p:nvPr/>
          </p:nvSpPr>
          <p:spPr>
            <a:xfrm>
              <a:off x="537780" y="48802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5" name="object 5"/>
            <p:cNvSpPr txBox="1"/>
            <p:nvPr/>
          </p:nvSpPr>
          <p:spPr>
            <a:xfrm>
              <a:off x="811700" y="4880063"/>
              <a:ext cx="3938574" cy="276860"/>
            </a:xfrm>
            <a:prstGeom prst="rect">
              <a:avLst/>
            </a:prstGeom>
          </p:spPr>
          <p:txBody>
            <a:bodyPr wrap="square" lIns="0" tIns="6635" rIns="0" bIns="0" rtlCol="0">
              <a:noAutofit/>
            </a:bodyPr>
            <a:lstStyle/>
            <a:p>
              <a:pPr marL="12700" algn="just"/>
              <a:r>
                <a:rPr lang="es-ES" sz="900" dirty="0">
                  <a:latin typeface="Malgun Gothic"/>
                  <a:cs typeface="Malgun Gothic"/>
                </a:rPr>
                <a:t>Busca en la palabra y escribe lo que les sucedió a los seres vivos en la tierra debido al diluvio (Gn 7:21~23).</a:t>
              </a:r>
            </a:p>
          </p:txBody>
        </p:sp>
        <p:sp>
          <p:nvSpPr>
            <p:cNvPr id="4" name="object 4"/>
            <p:cNvSpPr txBox="1"/>
            <p:nvPr/>
          </p:nvSpPr>
          <p:spPr>
            <a:xfrm>
              <a:off x="175700" y="7594199"/>
              <a:ext cx="171449"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80</a:t>
              </a:r>
              <a:endParaRPr sz="1000">
                <a:latin typeface="Times New Roman"/>
                <a:cs typeface="Times New Roman"/>
              </a:endParaRPr>
            </a:p>
          </p:txBody>
        </p:sp>
        <p:sp>
          <p:nvSpPr>
            <p:cNvPr id="3" name="object 3"/>
            <p:cNvSpPr txBox="1"/>
            <p:nvPr/>
          </p:nvSpPr>
          <p:spPr>
            <a:xfrm>
              <a:off x="550363" y="910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304045"/>
              <a:ext cx="4286643" cy="152400"/>
            </a:xfrm>
            <a:prstGeom prst="rect">
              <a:avLst/>
            </a:prstGeom>
          </p:spPr>
          <p:txBody>
            <a:bodyPr wrap="square" lIns="0" tIns="0" rIns="0" bIns="0" rtlCol="0">
              <a:noAutofit/>
            </a:bodyPr>
            <a:lstStyle/>
            <a:p>
              <a:pPr marL="25400">
                <a:lnSpc>
                  <a:spcPts val="1000"/>
                </a:lnSpc>
              </a:pPr>
              <a:endParaRPr sz="1000"/>
            </a:p>
          </p:txBody>
        </p:sp>
        <p:sp>
          <p:nvSpPr>
            <p:cNvPr id="51" name="object 11">
              <a:extLst>
                <a:ext uri="{FF2B5EF4-FFF2-40B4-BE49-F238E27FC236}">
                  <a16:creationId xmlns:a16="http://schemas.microsoft.com/office/drawing/2014/main" id="{0BBB1D84-2EDA-4F4F-8C16-8954ABC78088}"/>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52" name="object 11">
              <a:extLst>
                <a:ext uri="{FF2B5EF4-FFF2-40B4-BE49-F238E27FC236}">
                  <a16:creationId xmlns:a16="http://schemas.microsoft.com/office/drawing/2014/main" id="{8EA5669C-7C6F-4A6F-9CFF-B22A8091C61D}"/>
                </a:ext>
              </a:extLst>
            </p:cNvPr>
            <p:cNvSpPr txBox="1"/>
            <p:nvPr/>
          </p:nvSpPr>
          <p:spPr>
            <a:xfrm>
              <a:off x="519269" y="41529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14">
            <a:extLst>
              <a:ext uri="{FF2B5EF4-FFF2-40B4-BE49-F238E27FC236}">
                <a16:creationId xmlns:a16="http://schemas.microsoft.com/office/drawing/2014/main" id="{F62306E1-5C95-4B85-83B9-02C075F85E7C}"/>
              </a:ext>
            </a:extLst>
          </p:cNvPr>
          <p:cNvGrpSpPr/>
          <p:nvPr/>
        </p:nvGrpSpPr>
        <p:grpSpPr>
          <a:xfrm>
            <a:off x="545294" y="991398"/>
            <a:ext cx="4655306" cy="6755201"/>
            <a:chOff x="545294" y="991398"/>
            <a:chExt cx="4655306" cy="6755201"/>
          </a:xfrm>
        </p:grpSpPr>
        <p:sp>
          <p:nvSpPr>
            <p:cNvPr id="13" name="object 13"/>
            <p:cNvSpPr/>
            <p:nvPr/>
          </p:nvSpPr>
          <p:spPr>
            <a:xfrm>
              <a:off x="545294" y="991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4" name="object 14"/>
            <p:cNvSpPr/>
            <p:nvPr/>
          </p:nvSpPr>
          <p:spPr>
            <a:xfrm>
              <a:off x="582836" y="1028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45294" y="31503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2" name="object 12"/>
            <p:cNvSpPr/>
            <p:nvPr/>
          </p:nvSpPr>
          <p:spPr>
            <a:xfrm>
              <a:off x="582836" y="3187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545294" y="53849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 name="object 10"/>
            <p:cNvSpPr/>
            <p:nvPr/>
          </p:nvSpPr>
          <p:spPr>
            <a:xfrm>
              <a:off x="582836" y="54225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633079" y="10498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7" name="object 7"/>
            <p:cNvSpPr txBox="1"/>
            <p:nvPr/>
          </p:nvSpPr>
          <p:spPr>
            <a:xfrm>
              <a:off x="906999" y="1049662"/>
              <a:ext cx="4083735" cy="276859"/>
            </a:xfrm>
            <a:prstGeom prst="rect">
              <a:avLst/>
            </a:prstGeom>
          </p:spPr>
          <p:txBody>
            <a:bodyPr wrap="square" lIns="0" tIns="6635" rIns="0" bIns="0" rtlCol="0">
              <a:noAutofit/>
            </a:bodyPr>
            <a:lstStyle/>
            <a:p>
              <a:pPr marL="12700" algn="just"/>
              <a:r>
                <a:rPr lang="es-ES" sz="900" dirty="0">
                  <a:latin typeface="Malgun Gothic"/>
                  <a:cs typeface="Malgun Gothic"/>
                </a:rPr>
                <a:t>En nuestra época, hay muchas señales del fin del mundo. Busca qué señales hay en la Palabra y escribe cinco o más (Mt 24:3~14).</a:t>
              </a:r>
            </a:p>
          </p:txBody>
        </p:sp>
        <p:sp>
          <p:nvSpPr>
            <p:cNvPr id="6" name="object 6"/>
            <p:cNvSpPr txBox="1"/>
            <p:nvPr/>
          </p:nvSpPr>
          <p:spPr>
            <a:xfrm>
              <a:off x="633079" y="320892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5" name="object 5"/>
            <p:cNvSpPr txBox="1"/>
            <p:nvPr/>
          </p:nvSpPr>
          <p:spPr>
            <a:xfrm>
              <a:off x="906999" y="3208675"/>
              <a:ext cx="4112459" cy="414020"/>
            </a:xfrm>
            <a:prstGeom prst="rect">
              <a:avLst/>
            </a:prstGeom>
          </p:spPr>
          <p:txBody>
            <a:bodyPr wrap="square" lIns="0" tIns="6635" rIns="0" bIns="0" rtlCol="0">
              <a:noAutofit/>
            </a:bodyPr>
            <a:lstStyle/>
            <a:p>
              <a:pPr marL="12700" marR="11" algn="just"/>
              <a:r>
                <a:rPr lang="es-ES" sz="900" dirty="0">
                  <a:latin typeface="Malgun Gothic"/>
                  <a:cs typeface="Malgun Gothic"/>
                </a:rPr>
                <a:t>Hemos visto señales en la Biblia sobre el fin del mundo. ¿Las personas de nuestra época buscan a Dios y tratan de acercarse? ó ¿Están tratando de encontrar y acercarse al pecado y alejarse de Dios? Piensa en las personas que te rodean y escríbelas.</a:t>
              </a:r>
            </a:p>
          </p:txBody>
        </p:sp>
        <p:sp>
          <p:nvSpPr>
            <p:cNvPr id="4" name="object 4"/>
            <p:cNvSpPr txBox="1"/>
            <p:nvPr/>
          </p:nvSpPr>
          <p:spPr>
            <a:xfrm>
              <a:off x="633079" y="54434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3" name="object 3"/>
            <p:cNvSpPr txBox="1"/>
            <p:nvPr/>
          </p:nvSpPr>
          <p:spPr>
            <a:xfrm>
              <a:off x="906999" y="5443263"/>
              <a:ext cx="4052943" cy="414020"/>
            </a:xfrm>
            <a:prstGeom prst="rect">
              <a:avLst/>
            </a:prstGeom>
          </p:spPr>
          <p:txBody>
            <a:bodyPr wrap="square" lIns="0" tIns="6635" rIns="0" bIns="0" rtlCol="0">
              <a:noAutofit/>
            </a:bodyPr>
            <a:lstStyle/>
            <a:p>
              <a:pPr marL="12700" algn="just"/>
              <a:r>
                <a:rPr lang="es-ES" sz="900" dirty="0">
                  <a:latin typeface="Malgun Gothic"/>
                  <a:cs typeface="Malgun Gothic"/>
                </a:rPr>
                <a:t>Examina los documentos (periódicos, videos, etc.) sobre el fin del mundo que estás viviendo hoy en día, y en medio de esta circunstancia con qué tipo de corazón y aspecto debemos vivir nosotros los hijos de Dios.</a:t>
              </a:r>
            </a:p>
          </p:txBody>
        </p:sp>
        <p:sp>
          <p:nvSpPr>
            <p:cNvPr id="2" name="object 2"/>
            <p:cNvSpPr txBox="1"/>
            <p:nvPr/>
          </p:nvSpPr>
          <p:spPr>
            <a:xfrm>
              <a:off x="5029150"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81</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39" dirty="0">
                  <a:latin typeface="Malgun Gothic"/>
                  <a:cs typeface="Malgun Gothic"/>
                </a:rPr>
                <a:t>Pr 1:25~26</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Is 28:22</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37" dirty="0">
                  <a:latin typeface="Malgun Gothic"/>
                  <a:cs typeface="Malgun Gothic"/>
                </a:rPr>
                <a:t>Mt 24:38~39</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82</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37" dirty="0">
                  <a:latin typeface="Malgun Gothic"/>
                  <a:cs typeface="Malgun Gothic"/>
                </a:rPr>
                <a:t>Lc 17:28~30</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33" dirty="0">
                  <a:latin typeface="Malgun Gothic"/>
                  <a:cs typeface="Malgun Gothic"/>
                </a:rPr>
                <a:t>2Co 6:1~2</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33" dirty="0">
                  <a:latin typeface="Malgun Gothic"/>
                  <a:cs typeface="Malgun Gothic"/>
                </a:rPr>
                <a:t>2P 3:6~7</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2P 3:9</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83</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441A6B1A-4B4B-4147-8791-D379F2BEFBE6}"/>
              </a:ext>
            </a:extLst>
          </p:cNvPr>
          <p:cNvGrpSpPr/>
          <p:nvPr/>
        </p:nvGrpSpPr>
        <p:grpSpPr>
          <a:xfrm>
            <a:off x="0" y="-12"/>
            <a:ext cx="5471997" cy="7992008"/>
            <a:chOff x="0" y="-12"/>
            <a:chExt cx="5471997" cy="7992008"/>
          </a:xfrm>
        </p:grpSpPr>
        <p:sp>
          <p:nvSpPr>
            <p:cNvPr id="17" name="object 17"/>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8" name="object 8"/>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0" name="object 10"/>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1167701" y="4453394"/>
              <a:ext cx="2902496" cy="2524721"/>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6" name="object 16"/>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 name="object 7"/>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5" name="object 5"/>
            <p:cNvSpPr txBox="1"/>
            <p:nvPr/>
          </p:nvSpPr>
          <p:spPr>
            <a:xfrm>
              <a:off x="1523362" y="1093616"/>
              <a:ext cx="2051687" cy="254000"/>
            </a:xfrm>
            <a:prstGeom prst="rect">
              <a:avLst/>
            </a:prstGeom>
          </p:spPr>
          <p:txBody>
            <a:bodyPr wrap="square" lIns="0" tIns="12700" rIns="0" bIns="0" rtlCol="0">
              <a:noAutofit/>
            </a:bodyPr>
            <a:lstStyle/>
            <a:p>
              <a:pPr marL="12700">
                <a:lnSpc>
                  <a:spcPts val="2000"/>
                </a:lnSpc>
              </a:pPr>
              <a:r>
                <a:rPr lang="es-ES" sz="1800" dirty="0">
                  <a:solidFill>
                    <a:srgbClr val="00ADEF"/>
                  </a:solidFill>
                  <a:latin typeface="Times New Roman" panose="02020603050405020304" pitchFamily="18" charset="0"/>
                  <a:cs typeface="Times New Roman" panose="02020603050405020304" pitchFamily="18" charset="0"/>
                </a:rPr>
                <a:t>El peligro del futuro</a:t>
              </a:r>
              <a:endParaRPr sz="1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442650" y="1738141"/>
              <a:ext cx="4498027" cy="1473489"/>
            </a:xfrm>
            <a:prstGeom prst="rect">
              <a:avLst/>
            </a:prstGeom>
          </p:spPr>
          <p:txBody>
            <a:bodyPr wrap="square" lIns="0" tIns="6604" rIns="0" bIns="0" rtlCol="0">
              <a:noAutofit/>
            </a:bodyPr>
            <a:lstStyle/>
            <a:p>
              <a:pPr marR="17784" indent="120650" algn="just">
                <a:lnSpc>
                  <a:spcPts val="1200"/>
                </a:lnSpc>
              </a:pPr>
              <a:r>
                <a:rPr lang="es-ES" sz="900" dirty="0">
                  <a:latin typeface="Malgun Gothic"/>
                  <a:cs typeface="Malgun Gothic"/>
                </a:rPr>
                <a:t>Un día, muchos periodistas pidieron una conferencia de prensa especial para el fundador del Ejército de Salvación, general William Booth. Al aparecer el general Booth, le preguntó un periodista como si hubiera estado esperando que él apareciera en la conferencia de prensa.</a:t>
              </a:r>
            </a:p>
            <a:p>
              <a:pPr marR="17784" indent="120650" algn="just">
                <a:lnSpc>
                  <a:spcPts val="1200"/>
                </a:lnSpc>
              </a:pPr>
              <a:r>
                <a:rPr lang="es-ES" sz="900" dirty="0">
                  <a:latin typeface="Malgun Gothic"/>
                  <a:cs typeface="Malgun Gothic"/>
                </a:rPr>
                <a:t>“General, díganos su opinión sobre cuál es el mayor peligro para el futuro."</a:t>
              </a:r>
            </a:p>
            <a:p>
              <a:pPr marR="17784" indent="120650" algn="just">
                <a:lnSpc>
                  <a:spcPts val="1200"/>
                </a:lnSpc>
              </a:pPr>
              <a:r>
                <a:rPr lang="es-ES" sz="900" dirty="0">
                  <a:latin typeface="Malgun Gothic"/>
                  <a:cs typeface="Malgun Gothic"/>
                </a:rPr>
                <a:t>El viejo general respondió como un rayo, como si fuera inspirado por Dios.</a:t>
              </a:r>
            </a:p>
            <a:p>
              <a:pPr marR="17784" indent="120650" algn="just">
                <a:lnSpc>
                  <a:spcPts val="1200"/>
                </a:lnSpc>
              </a:pPr>
              <a:r>
                <a:rPr lang="es-ES" sz="900" dirty="0">
                  <a:latin typeface="Malgun Gothic"/>
                  <a:cs typeface="Malgun Gothic"/>
                </a:rPr>
                <a:t>“El mayor peligro que vendrá a este mundo es lo que la iglesia da al mundo. Dará un cristianismo filosófico que ofrece el perdón sin renacimiento y un cristianismo sin Cristo, un cristianismo sin el Espíritu Santo, la política sin Dios y el cielo sin el infierno.”</a:t>
              </a:r>
              <a:endParaRPr sz="900" dirty="0">
                <a:latin typeface="Malgun Gothic"/>
                <a:cs typeface="Malgun Gothic"/>
              </a:endParaRPr>
            </a:p>
          </p:txBody>
        </p:sp>
        <p:sp>
          <p:nvSpPr>
            <p:cNvPr id="3" name="object 3"/>
            <p:cNvSpPr txBox="1"/>
            <p:nvPr/>
          </p:nvSpPr>
          <p:spPr>
            <a:xfrm>
              <a:off x="442650" y="3411906"/>
              <a:ext cx="4440237" cy="359994"/>
            </a:xfrm>
            <a:prstGeom prst="rect">
              <a:avLst/>
            </a:prstGeom>
          </p:spPr>
          <p:txBody>
            <a:bodyPr wrap="square" lIns="0" tIns="6635" rIns="0" bIns="0" rtlCol="0">
              <a:noAutofit/>
            </a:bodyPr>
            <a:lstStyle/>
            <a:p>
              <a:pPr indent="120650" algn="just">
                <a:lnSpc>
                  <a:spcPts val="1200"/>
                </a:lnSpc>
              </a:pPr>
              <a:r>
                <a:rPr lang="es-ES" sz="900" dirty="0">
                  <a:solidFill>
                    <a:srgbClr val="00ADEF"/>
                  </a:solidFill>
                  <a:latin typeface="Malgun Gothic"/>
                  <a:cs typeface="Malgun Gothic"/>
                </a:rPr>
                <a:t>Mirad que nadie os engañe por medio de filosofías y huecas sutilezas, según las tradiciones de los hombres, conforme a los rudimentos del mundo, y no según Cristo. (Col 2:8)</a:t>
              </a:r>
            </a:p>
          </p:txBody>
        </p:sp>
        <p:sp>
          <p:nvSpPr>
            <p:cNvPr id="2" name="object 2"/>
            <p:cNvSpPr txBox="1"/>
            <p:nvPr/>
          </p:nvSpPr>
          <p:spPr>
            <a:xfrm>
              <a:off x="219100"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84</a:t>
              </a:r>
              <a:endParaRPr sz="1000">
                <a:latin typeface="Times New Roman"/>
                <a:cs typeface="Times New Roman"/>
              </a:endParaRPr>
            </a:p>
          </p:txBody>
        </p:sp>
        <p:sp>
          <p:nvSpPr>
            <p:cNvPr id="18" name="object 7">
              <a:extLst>
                <a:ext uri="{FF2B5EF4-FFF2-40B4-BE49-F238E27FC236}">
                  <a16:creationId xmlns:a16="http://schemas.microsoft.com/office/drawing/2014/main" id="{06CD2508-39EA-437E-A9D4-BFC68D9D992D}"/>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그룹 22">
            <a:extLst>
              <a:ext uri="{FF2B5EF4-FFF2-40B4-BE49-F238E27FC236}">
                <a16:creationId xmlns:a16="http://schemas.microsoft.com/office/drawing/2014/main" id="{0F00E4FB-321F-4969-BC37-0E42966E868B}"/>
              </a:ext>
            </a:extLst>
          </p:cNvPr>
          <p:cNvGrpSpPr/>
          <p:nvPr/>
        </p:nvGrpSpPr>
        <p:grpSpPr>
          <a:xfrm>
            <a:off x="0" y="-12"/>
            <a:ext cx="5471997" cy="7992008"/>
            <a:chOff x="0" y="-12"/>
            <a:chExt cx="5471997" cy="7992008"/>
          </a:xfrm>
        </p:grpSpPr>
        <p:sp>
          <p:nvSpPr>
            <p:cNvPr id="16" name="object 16"/>
            <p:cNvSpPr/>
            <p:nvPr/>
          </p:nvSpPr>
          <p:spPr>
            <a:xfrm>
              <a:off x="1467662" y="654088"/>
              <a:ext cx="3672840" cy="877824"/>
            </a:xfrm>
            <a:custGeom>
              <a:avLst/>
              <a:gdLst/>
              <a:ahLst/>
              <a:cxnLst/>
              <a:rect l="l" t="t" r="r" b="b"/>
              <a:pathLst>
                <a:path w="3672840" h="877824">
                  <a:moveTo>
                    <a:pt x="0" y="0"/>
                  </a:moveTo>
                  <a:lnTo>
                    <a:pt x="0" y="877824"/>
                  </a:lnTo>
                  <a:lnTo>
                    <a:pt x="3672840" y="877824"/>
                  </a:lnTo>
                  <a:lnTo>
                    <a:pt x="3672840" y="0"/>
                  </a:lnTo>
                  <a:lnTo>
                    <a:pt x="0" y="0"/>
                  </a:lnTo>
                  <a:close/>
                </a:path>
              </a:pathLst>
            </a:custGeom>
            <a:solidFill>
              <a:srgbClr val="B7B9BB">
                <a:alpha val="69999"/>
              </a:srgbClr>
            </a:solidFill>
          </p:spPr>
          <p:txBody>
            <a:bodyPr wrap="square" lIns="0" tIns="0" rIns="0" bIns="0" rtlCol="0">
              <a:noAutofit/>
            </a:bodyPr>
            <a:lstStyle/>
            <a:p>
              <a:endParaRPr/>
            </a:p>
          </p:txBody>
        </p:sp>
        <p:sp>
          <p:nvSpPr>
            <p:cNvPr id="21" name="object 21"/>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464823" y="654420"/>
              <a:ext cx="3573246" cy="786104"/>
            </a:xfrm>
            <a:custGeom>
              <a:avLst/>
              <a:gdLst/>
              <a:ahLst/>
              <a:cxnLst/>
              <a:rect l="l" t="t" r="r" b="b"/>
              <a:pathLst>
                <a:path w="3573246" h="786104">
                  <a:moveTo>
                    <a:pt x="166243" y="393306"/>
                  </a:moveTo>
                  <a:lnTo>
                    <a:pt x="166243" y="706335"/>
                  </a:lnTo>
                  <a:lnTo>
                    <a:pt x="167561" y="720860"/>
                  </a:lnTo>
                  <a:lnTo>
                    <a:pt x="185471" y="758281"/>
                  </a:lnTo>
                  <a:lnTo>
                    <a:pt x="219384" y="781554"/>
                  </a:lnTo>
                  <a:lnTo>
                    <a:pt x="245999" y="786104"/>
                  </a:lnTo>
                  <a:lnTo>
                    <a:pt x="3493477" y="786104"/>
                  </a:lnTo>
                  <a:lnTo>
                    <a:pt x="3534206" y="774938"/>
                  </a:lnTo>
                  <a:lnTo>
                    <a:pt x="3562898" y="745656"/>
                  </a:lnTo>
                  <a:lnTo>
                    <a:pt x="3573246" y="706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1464823" y="654420"/>
              <a:ext cx="3573246" cy="786104"/>
            </a:xfrm>
            <a:custGeom>
              <a:avLst/>
              <a:gdLst/>
              <a:ahLst/>
              <a:cxnLst/>
              <a:rect l="l" t="t" r="r" b="b"/>
              <a:pathLst>
                <a:path w="3573246" h="786104">
                  <a:moveTo>
                    <a:pt x="166243" y="393306"/>
                  </a:moveTo>
                  <a:lnTo>
                    <a:pt x="166243" y="706335"/>
                  </a:lnTo>
                  <a:lnTo>
                    <a:pt x="167561" y="720860"/>
                  </a:lnTo>
                  <a:lnTo>
                    <a:pt x="185471" y="758281"/>
                  </a:lnTo>
                  <a:lnTo>
                    <a:pt x="219384" y="781554"/>
                  </a:lnTo>
                  <a:lnTo>
                    <a:pt x="245999" y="786104"/>
                  </a:lnTo>
                  <a:lnTo>
                    <a:pt x="3493477" y="786104"/>
                  </a:lnTo>
                  <a:lnTo>
                    <a:pt x="3534206" y="774938"/>
                  </a:lnTo>
                  <a:lnTo>
                    <a:pt x="3562898" y="745656"/>
                  </a:lnTo>
                  <a:lnTo>
                    <a:pt x="3573246" y="706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19" name="object 19"/>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0" name="object 20"/>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9" name="object 9"/>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8" name="object 8"/>
            <p:cNvSpPr txBox="1"/>
            <p:nvPr/>
          </p:nvSpPr>
          <p:spPr>
            <a:xfrm>
              <a:off x="612263" y="1859023"/>
              <a:ext cx="4368079" cy="96497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Después del diluvio de Noé, las personas olvidaron a Dios gradualmente y vivieron siguiendo a la carne. Construyeron la torre de Babel y rivalizaron con Dios (Gn 11). Cuando nadie conocía ni buscaba a Dios, Dios eligió un pueblo para testificar que Dios es el único Dios verdadero. Y a través de ese pueblo, hizo testificar a Dios, hizo que cumpliera la Biblia y naciera Cristo como el origen de la bendición.</a:t>
              </a:r>
              <a:endParaRPr sz="900" dirty="0">
                <a:latin typeface="Malgun Gothic"/>
                <a:cs typeface="Malgun Gothic"/>
              </a:endParaRPr>
            </a:p>
          </p:txBody>
        </p:sp>
        <p:sp>
          <p:nvSpPr>
            <p:cNvPr id="7" name="object 7"/>
            <p:cNvSpPr txBox="1"/>
            <p:nvPr/>
          </p:nvSpPr>
          <p:spPr>
            <a:xfrm>
              <a:off x="612263" y="3035530"/>
              <a:ext cx="4368045" cy="96497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Para mostrar el asombroso poder de Dios a través de un pueblo para mostrar a Dios vivo, se necesitaba un pueblo con menos número de personas (Dt 7:7). Por eso, Dios quería establecer un nuevo pueblo, no un pueblo existente, y eligió a Abraham como el antepasado de ese pueblo. Quizás en esa época, Abraham era el hombre de fe más digno. Y a través de Abraham, nació el pueblo de Israel de hoy en día.</a:t>
              </a:r>
            </a:p>
          </p:txBody>
        </p:sp>
        <p:sp>
          <p:nvSpPr>
            <p:cNvPr id="6" name="object 6"/>
            <p:cNvSpPr txBox="1"/>
            <p:nvPr/>
          </p:nvSpPr>
          <p:spPr>
            <a:xfrm>
              <a:off x="612263" y="4210120"/>
              <a:ext cx="4368079" cy="628580"/>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También hizo que este pueblo habitara en el centro del mundo para mostrarle al mundo que Dios está con el pueblo de Israel. Por lo tanto, es la providencia de Dios guiar a Abraham a la tierra de Canaán, y reconstruir el pueblo de Israel en su propia tierra después de ser destruido 1900 años.</a:t>
              </a:r>
            </a:p>
          </p:txBody>
        </p:sp>
        <p:sp>
          <p:nvSpPr>
            <p:cNvPr id="5" name="object 5"/>
            <p:cNvSpPr txBox="1"/>
            <p:nvPr/>
          </p:nvSpPr>
          <p:spPr>
            <a:xfrm>
              <a:off x="612263" y="5097828"/>
              <a:ext cx="4368079" cy="960072"/>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Algunas personas dicen que por qué Israel se ha convertido en un pueblo elegido de Dios, o que sería bueno que fuera nuestro pueblo. Pero si nos hubiéramos convertido en el pueblo elegido de Dios, no solo habríamos recibido gloria, sino también tribulación y persecución como el pueblo de Israel, para testificar que Dios está vivo. Israel es un pueblo para testificar a Dios, así que si Israel obedece a Dios, es bendecido, pero si desobedece, es castigado.</a:t>
              </a:r>
              <a:endParaRPr sz="900" dirty="0">
                <a:latin typeface="Malgun Gothic"/>
                <a:cs typeface="Malgun Gothic"/>
              </a:endParaRPr>
            </a:p>
          </p:txBody>
        </p:sp>
        <p:sp>
          <p:nvSpPr>
            <p:cNvPr id="4" name="object 4"/>
            <p:cNvSpPr txBox="1"/>
            <p:nvPr/>
          </p:nvSpPr>
          <p:spPr>
            <a:xfrm>
              <a:off x="50541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85</a:t>
              </a:r>
              <a:endParaRPr sz="1000">
                <a:latin typeface="Times New Roman"/>
                <a:cs typeface="Times New Roman"/>
              </a:endParaRPr>
            </a:p>
          </p:txBody>
        </p:sp>
        <p:sp>
          <p:nvSpPr>
            <p:cNvPr id="2" name="object 2"/>
            <p:cNvSpPr txBox="1"/>
            <p:nvPr/>
          </p:nvSpPr>
          <p:spPr>
            <a:xfrm>
              <a:off x="1654810" y="684277"/>
              <a:ext cx="3672840" cy="877823"/>
            </a:xfrm>
            <a:prstGeom prst="rect">
              <a:avLst/>
            </a:prstGeom>
          </p:spPr>
          <p:txBody>
            <a:bodyPr wrap="square" lIns="0" tIns="3495" rIns="0" bIns="0" rtlCol="0">
              <a:noAutofit/>
            </a:bodyPr>
            <a:lstStyle/>
            <a:p>
              <a:pPr>
                <a:lnSpc>
                  <a:spcPts val="800"/>
                </a:lnSpc>
              </a:pPr>
              <a:endParaRPr sz="800" dirty="0"/>
            </a:p>
            <a:p>
              <a:pPr marL="344013" algn="just">
                <a:lnSpc>
                  <a:spcPct val="143312"/>
                </a:lnSpc>
                <a:spcBef>
                  <a:spcPts val="1000"/>
                </a:spcBef>
              </a:pPr>
              <a:r>
                <a:rPr lang="es-ES" sz="1000" dirty="0">
                  <a:solidFill>
                    <a:srgbClr val="00ADEF"/>
                  </a:solidFill>
                  <a:latin typeface="Malgun Gothic"/>
                  <a:cs typeface="Malgun Gothic"/>
                </a:rPr>
                <a:t>¿Por qué eligió a Israel entre tantos pueblos?</a:t>
              </a:r>
            </a:p>
          </p:txBody>
        </p:sp>
        <p:sp>
          <p:nvSpPr>
            <p:cNvPr id="22" name="object 3">
              <a:extLst>
                <a:ext uri="{FF2B5EF4-FFF2-40B4-BE49-F238E27FC236}">
                  <a16:creationId xmlns:a16="http://schemas.microsoft.com/office/drawing/2014/main" id="{7379BA7E-2619-48CA-89F3-8FABD57C6AF6}"/>
                </a:ext>
              </a:extLst>
            </p:cNvPr>
            <p:cNvSpPr txBox="1"/>
            <p:nvPr/>
          </p:nvSpPr>
          <p:spPr>
            <a:xfrm rot="21060000">
              <a:off x="463499" y="433059"/>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1217</Words>
  <Application>Microsoft Office PowerPoint</Application>
  <PresentationFormat>사용자 지정</PresentationFormat>
  <Paragraphs>71</Paragraphs>
  <Slides>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31</cp:revision>
  <dcterms:modified xsi:type="dcterms:W3CDTF">2022-03-01T15:19:21Z</dcterms:modified>
</cp:coreProperties>
</file>